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307" r:id="rId3"/>
    <p:sldId id="337" r:id="rId5"/>
    <p:sldId id="368" r:id="rId6"/>
    <p:sldId id="370" r:id="rId7"/>
    <p:sldId id="369" r:id="rId8"/>
    <p:sldId id="339" r:id="rId9"/>
    <p:sldId id="341" r:id="rId10"/>
    <p:sldId id="342" r:id="rId11"/>
    <p:sldId id="402" r:id="rId12"/>
    <p:sldId id="403" r:id="rId13"/>
    <p:sldId id="344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340" r:id="rId22"/>
    <p:sldId id="372" r:id="rId23"/>
    <p:sldId id="373" r:id="rId24"/>
    <p:sldId id="411" r:id="rId25"/>
    <p:sldId id="412" r:id="rId26"/>
    <p:sldId id="413" r:id="rId27"/>
    <p:sldId id="414" r:id="rId28"/>
    <p:sldId id="415" r:id="rId29"/>
    <p:sldId id="416" r:id="rId30"/>
    <p:sldId id="417" r:id="rId31"/>
    <p:sldId id="418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33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3" userDrawn="1">
          <p15:clr>
            <a:srgbClr val="A4A3A4"/>
          </p15:clr>
        </p15:guide>
        <p15:guide id="2" pos="7255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22" userDrawn="1">
          <p15:clr>
            <a:srgbClr val="A4A3A4"/>
          </p15:clr>
        </p15:guide>
        <p15:guide id="6" orient="horz" pos="3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14" y="132"/>
      </p:cViewPr>
      <p:guideLst>
        <p:guide pos="413"/>
        <p:guide pos="7255"/>
        <p:guide orient="horz" pos="640"/>
        <p:guide orient="horz" pos="3822"/>
        <p:guide orient="horz" pos="3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69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任务1-1</a:t>
          </a:r>
          <a:r>
            <a:rPr lang="zh-CN" altLang="en-US"/>
            <a:t/>
          </a:r>
          <a:endParaRPr lang="zh-CN" altLang="en-US"/>
        </a:p>
      </dgm:t>
    </dgm:pt>
    <dgm:pt modelId="{182DCE9F-4626-4193-B2B4-0CCF25747DA8}" cxnId="{A87A3DCE-5992-4B0B-8B25-4A0AAA9D6814}" type="parTrans">
      <dgm:prSet/>
      <dgm:spPr/>
      <dgm:t>
        <a:bodyPr/>
        <a:p>
          <a:endParaRPr lang="zh-CN" altLang="en-US"/>
        </a:p>
      </dgm:t>
    </dgm:pt>
    <dgm:pt modelId="{20E57596-7E32-460F-85A2-AA181D20A67B}" cxnId="{A87A3DCE-5992-4B0B-8B25-4A0AAA9D6814}" type="sibTrans">
      <dgm:prSet/>
      <dgm:spPr/>
      <dgm:t>
        <a:bodyPr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>
              <a:sym typeface="+mn-ea"/>
            </a:rPr>
            <a:t>插入数据记录</a:t>
          </a:r>
          <a:r>
            <a:rPr lang="zh-CN" altLang="en-US">
              <a:sym typeface="+mn-ea"/>
            </a:rPr>
            <a:t/>
          </a:r>
          <a:endParaRPr lang="zh-CN" altLang="en-US">
            <a:sym typeface="+mn-ea"/>
          </a:endParaRPr>
        </a:p>
      </dgm:t>
    </dgm:pt>
    <dgm:pt modelId="{9E81CED7-86DC-4713-AF35-B4B8640352B8}" cxnId="{28546C45-C13A-4207-B566-247CA9A37408}" type="parTrans">
      <dgm:prSet/>
      <dgm:spPr/>
      <dgm:t>
        <a:bodyPr/>
        <a:p>
          <a:endParaRPr lang="zh-CN" altLang="en-US"/>
        </a:p>
      </dgm:t>
    </dgm:pt>
    <dgm:pt modelId="{B29B00E5-D3BA-4D5C-890D-999070FEB1C1}" cxnId="{28546C45-C13A-4207-B566-247CA9A37408}" type="sibTrans">
      <dgm:prSet/>
      <dgm:spPr/>
      <dgm:t>
        <a:bodyPr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任务1-2</a:t>
          </a:r>
          <a:r>
            <a:rPr lang="zh-CN" altLang="en-US"/>
            <a:t/>
          </a:r>
          <a:endParaRPr lang="zh-CN" altLang="en-US"/>
        </a:p>
      </dgm:t>
    </dgm:pt>
    <dgm:pt modelId="{DD6AD0C1-F31D-45FC-B3EE-30CC8DA6BB12}" cxnId="{DB76223C-D281-47DC-B493-F2AE45121E28}" type="parTrans">
      <dgm:prSet/>
      <dgm:spPr/>
      <dgm:t>
        <a:bodyPr/>
        <a:p>
          <a:endParaRPr lang="zh-CN" altLang="en-US"/>
        </a:p>
      </dgm:t>
    </dgm:pt>
    <dgm:pt modelId="{2479F4EA-2543-4E1B-9F8F-C548098DF679}" cxnId="{DB76223C-D281-47DC-B493-F2AE45121E28}" type="sibTrans">
      <dgm:prSet/>
      <dgm:spPr/>
      <dgm:t>
        <a:bodyPr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>
              <a:sym typeface="+mn-ea"/>
            </a:rPr>
            <a:t>更新数据记录</a:t>
          </a:r>
          <a:r>
            <a:rPr lang="zh-CN" altLang="en-US">
              <a:sym typeface="+mn-ea"/>
            </a:rPr>
            <a:t/>
          </a:r>
          <a:endParaRPr lang="zh-CN" altLang="en-US">
            <a:sym typeface="+mn-ea"/>
          </a:endParaRPr>
        </a:p>
      </dgm:t>
    </dgm:pt>
    <dgm:pt modelId="{3D8C5A5F-5449-40E0-9968-B2A24CD48D59}" cxnId="{FB0BA65C-B705-4239-9886-EB64C1D91DFD}" type="parTrans">
      <dgm:prSet/>
      <dgm:spPr/>
      <dgm:t>
        <a:bodyPr/>
        <a:p>
          <a:endParaRPr lang="zh-CN" altLang="en-US"/>
        </a:p>
      </dgm:t>
    </dgm:pt>
    <dgm:pt modelId="{C3EB0B90-7374-4F49-877F-E5A518A11115}" cxnId="{FB0BA65C-B705-4239-9886-EB64C1D91DFD}" type="sibTrans">
      <dgm:prSet/>
      <dgm:spPr/>
      <dgm:t>
        <a:bodyPr/>
        <a:p>
          <a:endParaRPr lang="zh-CN" altLang="en-US"/>
        </a:p>
      </dgm:t>
    </dgm:pt>
    <dgm:pt modelId="{E5B21CF3-0EFB-48F8-8B64-C6D26EDDF383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任</a:t>
          </a:r>
          <a:r>
            <a:rPr lang="zh-CN" altLang="en-US">
              <a:sym typeface="+mn-ea"/>
            </a:rPr>
            <a:t>务1-</a:t>
          </a:r>
          <a:r>
            <a:rPr lang="en-US" altLang="zh-CN">
              <a:sym typeface="+mn-ea"/>
            </a:rPr>
            <a:t>3</a:t>
          </a:r>
          <a:r>
            <a:rPr lang="en-US" altLang="zh-CN">
              <a:sym typeface="+mn-ea"/>
            </a:rPr>
            <a:t/>
          </a:r>
          <a:endParaRPr lang="en-US" altLang="zh-CN">
            <a:sym typeface="+mn-ea"/>
          </a:endParaRPr>
        </a:p>
      </dgm:t>
    </dgm:pt>
    <dgm:pt modelId="{0D81244E-A18A-456C-80CD-130A21FE0F31}" cxnId="{385609DC-114F-4175-8DA4-9021754E8745}" type="parTrans">
      <dgm:prSet/>
      <dgm:spPr/>
    </dgm:pt>
    <dgm:pt modelId="{B62A4BEA-B35E-4760-90FD-4A6E6A58B54F}" cxnId="{385609DC-114F-4175-8DA4-9021754E8745}" type="sibTrans">
      <dgm:prSet/>
      <dgm:spPr/>
    </dgm:pt>
    <dgm:pt modelId="{EA3E9049-7F54-41F4-A18D-D264822618C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altLang="en-US"/>
            <a:t>删除数据记录</a:t>
          </a:r>
          <a:r>
            <a:rPr altLang="en-US"/>
            <a:t/>
          </a:r>
          <a:endParaRPr altLang="en-US"/>
        </a:p>
      </dgm:t>
    </dgm:pt>
    <dgm:pt modelId="{FF237FC5-C923-414D-99AE-233096336F89}" cxnId="{6987162A-A3F8-49F9-A5A6-652AFABFDE94}" type="parTrans">
      <dgm:prSet/>
      <dgm:spPr/>
    </dgm:pt>
    <dgm:pt modelId="{32AB40ED-71FD-4643-87A1-844F3B8A8B8C}" cxnId="{6987162A-A3F8-49F9-A5A6-652AFABFDE94}" type="sibTrans">
      <dgm:prSet/>
      <dgm:spPr/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</dgm:pt>
    <dgm:pt modelId="{3E62794C-1607-4733-ADCA-906674A22343}" type="pres">
      <dgm:prSet presAssocID="{EA9490CF-B859-4141-837A-1D4A6746AA4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B57A0D3-8728-40A5-B79E-F7D5C3A120C7}" type="pres">
      <dgm:prSet presAssocID="{EA9490CF-B859-4141-837A-1D4A6746AA49}" presName="childText" presStyleLbl="revTx" presStyleIdx="0" presStyleCnt="3">
        <dgm:presLayoutVars>
          <dgm:bulletEnabled val="1"/>
        </dgm:presLayoutVars>
      </dgm:prSet>
      <dgm:spPr/>
    </dgm:pt>
    <dgm:pt modelId="{16F3467F-589A-42D1-9134-3E95797766A2}" type="pres">
      <dgm:prSet presAssocID="{694CA7C6-15F6-4B47-8E24-FE5C56E2621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0C6C0C8-D2B1-4ACB-B170-96A2C2FB0436}" type="pres">
      <dgm:prSet presAssocID="{694CA7C6-15F6-4B47-8E24-FE5C56E26217}" presName="childText" presStyleLbl="revTx" presStyleIdx="1" presStyleCnt="3">
        <dgm:presLayoutVars>
          <dgm:bulletEnabled val="1"/>
        </dgm:presLayoutVars>
      </dgm:prSet>
      <dgm:spPr/>
    </dgm:pt>
    <dgm:pt modelId="{EF862FFC-B7F4-420C-8C23-43411BD9E867}" type="pres">
      <dgm:prSet presAssocID="{E5B21CF3-0EFB-48F8-8B64-C6D26EDDF38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35F5EAB-5C70-4B82-BB50-D52D2FF88AAD}" type="pres">
      <dgm:prSet presAssocID="{E5B21CF3-0EFB-48F8-8B64-C6D26EDDF383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A87A3DCE-5992-4B0B-8B25-4A0AAA9D6814}" srcId="{4935F7FA-1D5F-4B60-8689-4C8381B1CEDC}" destId="{EA9490CF-B859-4141-837A-1D4A6746AA49}" srcOrd="0" destOrd="0" parTransId="{182DCE9F-4626-4193-B2B4-0CCF25747DA8}" sibTransId="{20E57596-7E32-460F-85A2-AA181D20A67B}"/>
    <dgm:cxn modelId="{28546C45-C13A-4207-B566-247CA9A37408}" srcId="{EA9490CF-B859-4141-837A-1D4A6746AA49}" destId="{E2F866C8-322C-47A7-B633-703C4112826F}" srcOrd="0" destOrd="0" parTransId="{9E81CED7-86DC-4713-AF35-B4B8640352B8}" sibTransId="{B29B00E5-D3BA-4D5C-890D-999070FEB1C1}"/>
    <dgm:cxn modelId="{DB76223C-D281-47DC-B493-F2AE45121E28}" srcId="{4935F7FA-1D5F-4B60-8689-4C8381B1CEDC}" destId="{694CA7C6-15F6-4B47-8E24-FE5C56E26217}" srcOrd="1" destOrd="0" parTransId="{DD6AD0C1-F31D-45FC-B3EE-30CC8DA6BB12}" sibTransId="{2479F4EA-2543-4E1B-9F8F-C548098DF679}"/>
    <dgm:cxn modelId="{FB0BA65C-B705-4239-9886-EB64C1D91DFD}" srcId="{694CA7C6-15F6-4B47-8E24-FE5C56E26217}" destId="{5BDF3335-0B07-4A07-85F7-BEF0E4DD57D4}" srcOrd="0" destOrd="1" parTransId="{3D8C5A5F-5449-40E0-9968-B2A24CD48D59}" sibTransId="{C3EB0B90-7374-4F49-877F-E5A518A11115}"/>
    <dgm:cxn modelId="{385609DC-114F-4175-8DA4-9021754E8745}" srcId="{4935F7FA-1D5F-4B60-8689-4C8381B1CEDC}" destId="{E5B21CF3-0EFB-48F8-8B64-C6D26EDDF383}" srcOrd="2" destOrd="0" parTransId="{0D81244E-A18A-456C-80CD-130A21FE0F31}" sibTransId="{B62A4BEA-B35E-4760-90FD-4A6E6A58B54F}"/>
    <dgm:cxn modelId="{6987162A-A3F8-49F9-A5A6-652AFABFDE94}" srcId="{E5B21CF3-0EFB-48F8-8B64-C6D26EDDF383}" destId="{EA3E9049-7F54-41F4-A18D-D264822618CF}" srcOrd="0" destOrd="2" parTransId="{FF237FC5-C923-414D-99AE-233096336F89}" sibTransId="{32AB40ED-71FD-4643-87A1-844F3B8A8B8C}"/>
    <dgm:cxn modelId="{4D594745-0447-45EE-8E85-F4FEE5D2624C}" type="presOf" srcId="{4935F7FA-1D5F-4B60-8689-4C8381B1CEDC}" destId="{7EBC2B5E-0208-4570-99BE-61F14D8CFDE7}" srcOrd="0" destOrd="0" presId="urn:microsoft.com/office/officeart/2005/8/layout/vList2"/>
    <dgm:cxn modelId="{A0307938-57D7-4A42-AC97-EF45B68D1EEE}" type="presParOf" srcId="{7EBC2B5E-0208-4570-99BE-61F14D8CFDE7}" destId="{3E62794C-1607-4733-ADCA-906674A22343}" srcOrd="0" destOrd="0" presId="urn:microsoft.com/office/officeart/2005/8/layout/vList2"/>
    <dgm:cxn modelId="{54C8F545-7015-42FE-95E4-145E62934A61}" type="presOf" srcId="{EA9490CF-B859-4141-837A-1D4A6746AA49}" destId="{3E62794C-1607-4733-ADCA-906674A22343}" srcOrd="0" destOrd="0" presId="urn:microsoft.com/office/officeart/2005/8/layout/vList2"/>
    <dgm:cxn modelId="{89832F8A-B864-44B6-890F-29E36C36A2A6}" type="presParOf" srcId="{7EBC2B5E-0208-4570-99BE-61F14D8CFDE7}" destId="{3B57A0D3-8728-40A5-B79E-F7D5C3A120C7}" srcOrd="1" destOrd="0" presId="urn:microsoft.com/office/officeart/2005/8/layout/vList2"/>
    <dgm:cxn modelId="{73A27F7C-EEDC-4B56-A627-C4999B401A21}" type="presOf" srcId="{E2F866C8-322C-47A7-B633-703C4112826F}" destId="{3B57A0D3-8728-40A5-B79E-F7D5C3A120C7}" srcOrd="0" destOrd="0" presId="urn:microsoft.com/office/officeart/2005/8/layout/vList2"/>
    <dgm:cxn modelId="{C4393238-DF0D-4116-BCF3-5E60737FDF52}" type="presParOf" srcId="{7EBC2B5E-0208-4570-99BE-61F14D8CFDE7}" destId="{16F3467F-589A-42D1-9134-3E95797766A2}" srcOrd="2" destOrd="0" presId="urn:microsoft.com/office/officeart/2005/8/layout/vList2"/>
    <dgm:cxn modelId="{D88697DC-2F9F-49DC-BA73-0B363B0ABBFF}" type="presOf" srcId="{694CA7C6-15F6-4B47-8E24-FE5C56E26217}" destId="{16F3467F-589A-42D1-9134-3E95797766A2}" srcOrd="0" destOrd="0" presId="urn:microsoft.com/office/officeart/2005/8/layout/vList2"/>
    <dgm:cxn modelId="{3768FE9F-0A95-4171-A6FB-8E146A32ABAA}" type="presParOf" srcId="{7EBC2B5E-0208-4570-99BE-61F14D8CFDE7}" destId="{50C6C0C8-D2B1-4ACB-B170-96A2C2FB0436}" srcOrd="3" destOrd="0" presId="urn:microsoft.com/office/officeart/2005/8/layout/vList2"/>
    <dgm:cxn modelId="{E0F18809-15A9-4FA3-A5DC-9450E202EAE6}" type="presOf" srcId="{5BDF3335-0B07-4A07-85F7-BEF0E4DD57D4}" destId="{50C6C0C8-D2B1-4ACB-B170-96A2C2FB0436}" srcOrd="0" destOrd="0" presId="urn:microsoft.com/office/officeart/2005/8/layout/vList2"/>
    <dgm:cxn modelId="{D4F7CE06-4DB9-4202-9146-1F8BF741B34C}" type="presParOf" srcId="{7EBC2B5E-0208-4570-99BE-61F14D8CFDE7}" destId="{EF862FFC-B7F4-420C-8C23-43411BD9E867}" srcOrd="4" destOrd="0" presId="urn:microsoft.com/office/officeart/2005/8/layout/vList2"/>
    <dgm:cxn modelId="{715B27BB-E2C9-47C0-9D6B-AE8D9967C4DE}" type="presOf" srcId="{E5B21CF3-0EFB-48F8-8B64-C6D26EDDF383}" destId="{EF862FFC-B7F4-420C-8C23-43411BD9E867}" srcOrd="0" destOrd="0" presId="urn:microsoft.com/office/officeart/2005/8/layout/vList2"/>
    <dgm:cxn modelId="{CFD218DE-114F-41BC-B5B2-CE2F4A9D5356}" type="presParOf" srcId="{7EBC2B5E-0208-4570-99BE-61F14D8CFDE7}" destId="{835F5EAB-5C70-4B82-BB50-D52D2FF88AAD}" srcOrd="5" destOrd="0" presId="urn:microsoft.com/office/officeart/2005/8/layout/vList2"/>
    <dgm:cxn modelId="{A0B55AD0-D26E-4CE7-A69B-1CDF0038276D}" type="presOf" srcId="{EA3E9049-7F54-41F4-A18D-D264822618CF}" destId="{835F5EAB-5C70-4B82-BB50-D52D2FF88AA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98510" cy="3208655"/>
        <a:chOff x="0" y="0"/>
        <a:chExt cx="8398510" cy="3208655"/>
      </a:xfrm>
    </dsp:grpSpPr>
    <dsp:sp modelId="{3E62794C-1607-4733-ADCA-906674A22343}">
      <dsp:nvSpPr>
        <dsp:cNvPr id="3" name="圆角矩形 2"/>
        <dsp:cNvSpPr/>
      </dsp:nvSpPr>
      <dsp:spPr bwMode="white">
        <a:xfrm>
          <a:off x="0" y="32732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任务1-1</a:t>
          </a:r>
          <a:endParaRPr lang="zh-CN" altLang="en-US"/>
        </a:p>
      </dsp:txBody>
      <dsp:txXfrm>
        <a:off x="0" y="32732"/>
        <a:ext cx="8398510" cy="633730"/>
      </dsp:txXfrm>
    </dsp:sp>
    <dsp:sp modelId="{3B57A0D3-8728-40A5-B79E-F7D5C3A120C7}">
      <dsp:nvSpPr>
        <dsp:cNvPr id="4" name="矩形 3"/>
        <dsp:cNvSpPr/>
      </dsp:nvSpPr>
      <dsp:spPr bwMode="white">
        <a:xfrm>
          <a:off x="0" y="666463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  <a:sym typeface="+mn-ea"/>
            </a:rPr>
            <a:t>插入数据记录</a:t>
          </a:r>
          <a:endParaRPr lang="zh-CN" altLang="en-US">
            <a:solidFill>
              <a:schemeClr val="tx1"/>
            </a:solidFill>
            <a:sym typeface="+mn-ea"/>
          </a:endParaRPr>
        </a:p>
      </dsp:txBody>
      <dsp:txXfrm>
        <a:off x="0" y="666463"/>
        <a:ext cx="8398510" cy="414000"/>
      </dsp:txXfrm>
    </dsp:sp>
    <dsp:sp modelId="{16F3467F-589A-42D1-9134-3E95797766A2}">
      <dsp:nvSpPr>
        <dsp:cNvPr id="5" name="圆角矩形 4"/>
        <dsp:cNvSpPr/>
      </dsp:nvSpPr>
      <dsp:spPr bwMode="white">
        <a:xfrm>
          <a:off x="0" y="1080463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任务1-2</a:t>
          </a:r>
          <a:endParaRPr lang="zh-CN" altLang="en-US"/>
        </a:p>
      </dsp:txBody>
      <dsp:txXfrm>
        <a:off x="0" y="1080463"/>
        <a:ext cx="8398510" cy="633730"/>
      </dsp:txXfrm>
    </dsp:sp>
    <dsp:sp modelId="{50C6C0C8-D2B1-4ACB-B170-96A2C2FB0436}">
      <dsp:nvSpPr>
        <dsp:cNvPr id="6" name="矩形 5"/>
        <dsp:cNvSpPr/>
      </dsp:nvSpPr>
      <dsp:spPr bwMode="white">
        <a:xfrm>
          <a:off x="0" y="1714193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  <a:sym typeface="+mn-ea"/>
            </a:rPr>
            <a:t>更新数据记录</a:t>
          </a:r>
          <a:endParaRPr lang="zh-CN" altLang="en-US">
            <a:solidFill>
              <a:schemeClr val="tx1"/>
            </a:solidFill>
            <a:sym typeface="+mn-ea"/>
          </a:endParaRPr>
        </a:p>
      </dsp:txBody>
      <dsp:txXfrm>
        <a:off x="0" y="1714193"/>
        <a:ext cx="8398510" cy="414000"/>
      </dsp:txXfrm>
    </dsp:sp>
    <dsp:sp modelId="{EF862FFC-B7F4-420C-8C23-43411BD9E867}">
      <dsp:nvSpPr>
        <dsp:cNvPr id="7" name="圆角矩形 6"/>
        <dsp:cNvSpPr/>
      </dsp:nvSpPr>
      <dsp:spPr bwMode="white">
        <a:xfrm>
          <a:off x="0" y="2128193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任</a:t>
          </a:r>
          <a:r>
            <a:rPr lang="zh-CN" altLang="en-US">
              <a:sym typeface="+mn-ea"/>
            </a:rPr>
            <a:t>务1-</a:t>
          </a:r>
          <a:r>
            <a:rPr lang="en-US" altLang="zh-CN">
              <a:sym typeface="+mn-ea"/>
            </a:rPr>
            <a:t>3</a:t>
          </a:r>
          <a:endParaRPr lang="en-US" altLang="zh-CN">
            <a:sym typeface="+mn-ea"/>
          </a:endParaRPr>
        </a:p>
      </dsp:txBody>
      <dsp:txXfrm>
        <a:off x="0" y="2128193"/>
        <a:ext cx="8398510" cy="633730"/>
      </dsp:txXfrm>
    </dsp:sp>
    <dsp:sp modelId="{835F5EAB-5C70-4B82-BB50-D52D2FF88AAD}">
      <dsp:nvSpPr>
        <dsp:cNvPr id="8" name="矩形 7"/>
        <dsp:cNvSpPr/>
      </dsp:nvSpPr>
      <dsp:spPr bwMode="white">
        <a:xfrm>
          <a:off x="0" y="2761922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altLang="en-US">
              <a:solidFill>
                <a:schemeClr val="tx1"/>
              </a:solidFill>
            </a:rPr>
            <a:t>删除数据记录</a:t>
          </a:r>
          <a:endParaRPr altLang="en-US">
            <a:solidFill>
              <a:schemeClr val="tx1"/>
            </a:solidFill>
          </a:endParaRPr>
        </a:p>
      </dsp:txBody>
      <dsp:txXfrm>
        <a:off x="0" y="2761922"/>
        <a:ext cx="8398510" cy="41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14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6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7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6" name="六边形 15"/>
            <p:cNvSpPr/>
            <p:nvPr userDrawn="1">
              <p:custDataLst>
                <p:tags r:id="rId18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7" name="六边形 16"/>
            <p:cNvSpPr/>
            <p:nvPr userDrawn="1">
              <p:custDataLst>
                <p:tags r:id="rId19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8" name="六边形 17"/>
            <p:cNvSpPr/>
            <p:nvPr userDrawn="1">
              <p:custDataLst>
                <p:tags r:id="rId20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9" name="六边形 18"/>
            <p:cNvSpPr/>
            <p:nvPr userDrawn="1">
              <p:custDataLst>
                <p:tags r:id="rId21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tags" Target="../tags/tag92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10" Type="http://schemas.openxmlformats.org/officeDocument/2006/relationships/tags" Target="../tags/tag101.xml"/><Relationship Id="rId1" Type="http://schemas.openxmlformats.org/officeDocument/2006/relationships/tags" Target="../tags/tag9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7.png"/><Relationship Id="rId10" Type="http://schemas.openxmlformats.org/officeDocument/2006/relationships/tags" Target="../tags/tag110.xml"/><Relationship Id="rId1" Type="http://schemas.openxmlformats.org/officeDocument/2006/relationships/tags" Target="../tags/tag10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2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10" Type="http://schemas.openxmlformats.org/officeDocument/2006/relationships/tags" Target="../tags/tag139.xml"/><Relationship Id="rId1" Type="http://schemas.openxmlformats.org/officeDocument/2006/relationships/tags" Target="../tags/tag131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1.png"/><Relationship Id="rId10" Type="http://schemas.openxmlformats.org/officeDocument/2006/relationships/tags" Target="../tags/tag156.xml"/><Relationship Id="rId1" Type="http://schemas.openxmlformats.org/officeDocument/2006/relationships/tags" Target="../tags/tag14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168.xml"/><Relationship Id="rId4" Type="http://schemas.openxmlformats.org/officeDocument/2006/relationships/image" Target="../media/image23.pn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项目二 数据管理与操作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 </a:t>
            </a:r>
            <a:r>
              <a:rPr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数据操作</a:t>
            </a:r>
            <a:endParaRPr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  <a:endParaRPr lang="zh-CN" altLang="en-US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777240" y="1179830"/>
            <a:ext cx="10515600" cy="4909820"/>
          </a:xfrm>
        </p:spPr>
        <p:txBody>
          <a:bodyPr>
            <a:normAutofit lnSpcReduction="20000"/>
          </a:bodyPr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b="1"/>
              <a:t>向数据表中插入记录时应特别注意以下几点。</a:t>
            </a:r>
            <a:endParaRPr lang="zh-CN" altLang="en-US" sz="2000" b="1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800"/>
              <a:t>插入</a:t>
            </a:r>
            <a:r>
              <a:rPr lang="zh-CN" altLang="en-US" sz="1800" b="1">
                <a:solidFill>
                  <a:srgbClr val="FF0000"/>
                </a:solidFill>
              </a:rPr>
              <a:t>字符型</a:t>
            </a:r>
            <a:r>
              <a:rPr lang="zh-CN" altLang="en-US" sz="1800"/>
              <a:t>（Char和Varchar）和</a:t>
            </a:r>
            <a:r>
              <a:rPr lang="zh-CN" altLang="en-US" sz="1800" b="1">
                <a:solidFill>
                  <a:srgbClr val="FF0000"/>
                </a:solidFill>
              </a:rPr>
              <a:t>日期时间型</a:t>
            </a:r>
            <a:r>
              <a:rPr lang="zh-CN" altLang="en-US" sz="1800"/>
              <a:t>（Date等）数据时，都必须在数据的前后加半角单引号，只有数值型（Int、Float等）的值前后不加半角单引号。</a:t>
            </a:r>
            <a:endParaRPr lang="zh-CN" altLang="en-US" sz="18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800"/>
              <a:t>对于</a:t>
            </a:r>
            <a:r>
              <a:rPr lang="zh-CN" altLang="en-US" sz="1800" b="1">
                <a:solidFill>
                  <a:srgbClr val="FF0000"/>
                </a:solidFill>
              </a:rPr>
              <a:t>Date</a:t>
            </a:r>
            <a:r>
              <a:rPr lang="zh-CN" altLang="en-US" sz="1800"/>
              <a:t>类型的数据，插入时，必须使用“YYYY-MM-DD”的格式，且日期数据必须用半角单引号。</a:t>
            </a:r>
            <a:endParaRPr lang="zh-CN" altLang="en-US" sz="18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800"/>
              <a:t>若某个字段</a:t>
            </a:r>
            <a:r>
              <a:rPr lang="zh-CN" altLang="en-US" sz="1800">
                <a:solidFill>
                  <a:srgbClr val="FF0000"/>
                </a:solidFill>
              </a:rPr>
              <a:t>不允许为空，且无默认值约束</a:t>
            </a:r>
            <a:r>
              <a:rPr lang="zh-CN" altLang="en-US" sz="1800"/>
              <a:t>，则表示向数据表中插入一条记录时，该字段必须写入值。</a:t>
            </a:r>
            <a:endParaRPr lang="zh-CN" altLang="en-US" sz="18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800"/>
              <a:t>若某个字段上设置了</a:t>
            </a:r>
            <a:r>
              <a:rPr lang="zh-CN" altLang="en-US" sz="1800" b="1">
                <a:solidFill>
                  <a:srgbClr val="FF0000"/>
                </a:solidFill>
              </a:rPr>
              <a:t>主键约束</a:t>
            </a:r>
            <a:r>
              <a:rPr lang="zh-CN" altLang="en-US" sz="1800"/>
              <a:t>，则插入记录时不允许出现重复数值。</a:t>
            </a:r>
            <a:endParaRPr lang="zh-CN" altLang="en-US" sz="1800"/>
          </a:p>
          <a:p>
            <a:pPr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800"/>
              <a:t>若某个字段上设置了</a:t>
            </a:r>
            <a:r>
              <a:rPr lang="zh-CN" altLang="en-US" sz="1800" b="1">
                <a:solidFill>
                  <a:srgbClr val="FF0000"/>
                </a:solidFill>
              </a:rPr>
              <a:t>外键约束</a:t>
            </a:r>
            <a:r>
              <a:rPr lang="zh-CN" altLang="en-US" sz="1800"/>
              <a:t>，则插入的值必须是关联表存在的值。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使用Insert命令插入数据（Class）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使用Navicat插入数据（Student）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表第1行数据。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一次插入一条完整的记录，可以将字段名省略。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Class 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Values (1,'203大数据','信息工程学院','大数据技术与应用','2020');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215" name="图片 1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5670" y="3660775"/>
            <a:ext cx="8644255" cy="2540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15670" y="6268720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  <a:cs typeface="MicrosoftYaHei" charset="0"/>
              </a:rPr>
              <a:t>affected rows等于实际插入的行数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。这里表示成功插入1条记录。</a:t>
            </a:r>
            <a:endParaRPr lang="zh-CN" altLang="en-US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表第1行数据。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5790" y="256730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为了证明数据成功插入，我们打开Class表查看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5670" y="5648960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可见数据已经存在于class表中。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16" name="图片 1216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5670" y="3429000"/>
            <a:ext cx="8536305" cy="20389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087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在“Stuinfo”数据库的“Class”数据表中插入第2行数据中Classname、College，Specialty三个字段的值。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向表中指定字段插入一条记录，字段名和值的顺序要一致。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Class (ClassName,College,Specialty) 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Values  ('203人工智能','信息工程学院','人工智能');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5670" y="5778500"/>
            <a:ext cx="907224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插入一条指定字段的记录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  <a:p>
            <a:pPr marL="266700" indent="-266700">
              <a:buFont typeface="Wingdings" panose="05000000000000000000" charset="0"/>
              <a:buChar char="Ø"/>
            </a:pPr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指定字段和值得顺序一一对应；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  <a:p>
            <a:pPr marL="266700" indent="-266700">
              <a:buFont typeface="Wingdings" panose="05000000000000000000" charset="0"/>
              <a:buChar char="Ø"/>
            </a:pPr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没有指定的字段，必须可以为Null；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  <a:p>
            <a:pPr marL="266700" indent="-266700">
              <a:buFont typeface="Wingdings" panose="05000000000000000000" charset="0"/>
              <a:buChar char="Ø"/>
            </a:pPr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插入时，字段设置自增约束时，系统将把字段值设置为自增后的序列值；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  <a:p>
            <a:pPr marL="266700" indent="-266700">
              <a:buFont typeface="Wingdings" panose="05000000000000000000" charset="0"/>
              <a:buChar char="Ø"/>
            </a:pPr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插入时，没有指定的字段设置默认值约束时，系统将把字段值设置为默认值。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17" name="图片 12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2505" y="3593465"/>
            <a:ext cx="5912485" cy="2077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087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在“Stuinfo”数据库的“Class”数据表中插入第2行数据中Classname、College，Specialty三个字段的值。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打开Class表，数据插入成功。自增字段ClassNo自动生成2，非空字段EnterYear字段由Null填充。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218" name="图片 12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41705" y="3597910"/>
            <a:ext cx="8973185" cy="1866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087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在“Stuinfo”数据库的“Class”数据表中插入表的其他数据中Classname、College，Specialty，EnterYear四个字段的值。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一次插入多条指定字段记录，值与值之间用逗号隔开。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endParaRPr lang="zh-CN" altLang="en-US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Class(ClassName,College,Specialty,EnterYear) 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VALUES('203虚拟现实','信息工程学院','虚拟现实','2020'),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('203高计网','信息工程学院','计算机网络','2020'),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('203护理','护理学院','护理','2020'),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('203临床','医学院','临床医学','2020'),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('203会计','经济管理学院','会计','2020'),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('203物联网','信息工程学院','物联网','2020');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087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在“Stuinfo”数据库的“Class”数据表中插入表的其他数据中Classname、College，Specialty，EnterYear四个字段的值。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68045" y="6341110"/>
            <a:ext cx="5210810" cy="245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>
              <a:buFont typeface="Wingdings" panose="05000000000000000000" charset="0"/>
              <a:buChar char="Ø"/>
            </a:pPr>
            <a:r>
              <a:rPr sz="1000" b="0">
                <a:solidFill>
                  <a:srgbClr val="0C0C0C"/>
                </a:solidFill>
                <a:ea typeface="等线" panose="02010600030101010101" charset="-122"/>
              </a:rPr>
              <a:t>插入多条指定字段的记录</a:t>
            </a:r>
            <a:endParaRPr sz="10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19" name="图片 12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8045" y="2899410"/>
            <a:ext cx="5067935" cy="327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使用Insert命令插入数据（Class）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087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在“Stuinfo”数据库的“Class”数据表中插入表的其他数据中Classname、College，Specialty，EnterYear四个字段的值。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打开Class表，数据插入成功。自增字段ClassNo自动生成。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220" name="图片 12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58875" y="3302635"/>
            <a:ext cx="5911215" cy="3154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b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</a:rPr>
              <a:t>更新数据记录</a:t>
            </a:r>
            <a:endParaRPr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sz="2000" dirty="0">
                <a:latin typeface="+mn-ea"/>
              </a:rPr>
              <a:t>在数据表中，数据不是一成不变的。比如某课程的课时发生改变，项目组需要根据实际情况更新数据</a:t>
            </a:r>
            <a:r>
              <a:rPr lang="zh-CN" altLang="en-US" sz="2000" dirty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项目背景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187450"/>
            <a:ext cx="10419715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数据管理是利用计算机硬件和软件技术对数据进行有效的收集、存储、处理和应用的过程。其目的在于充分有效地发挥数据的作用。在关系数据库中使用DML对数据进行操作管理。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数据操纵语言（Data Manipulation Language, DML）是用于数据库操作，对数据库其中的对象和数据运行访问工作的编程语句，通常是数据库专用编程语言之中的一个子集，例如在信息软件产业通行标准的SQL语言中，以INSERT、UPDATE、DELETE三种指令为核心，分别代表插入(意指新增或创建)、更新(修改)与删除(销毁)。在使用数据库的系统开发过程中，其中应用程序必然会使用的指令；而加上 SQL的SELECT语句，欧美地区的开发人员把这四种指令，以“CRUD”(分别为 Create, Read, Update, Delete英文四前缀字母缩略的术语)来称呼；而亚洲地区使用汉语的开发人员，或可能以四个汉字：</a:t>
            </a:r>
            <a:r>
              <a:rPr lang="zh-CN" altLang="en-US" sz="2000" b="1" dirty="0">
                <a:solidFill>
                  <a:srgbClr val="FF0000"/>
                </a:solidFill>
              </a:rPr>
              <a:t>增 查 改 删</a:t>
            </a:r>
            <a:r>
              <a:rPr lang="zh-CN" altLang="en-US" sz="2000" dirty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任务分析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在本次任务中，我们将使用</a:t>
            </a:r>
            <a:r>
              <a:rPr sz="2000" b="1" dirty="0">
                <a:solidFill>
                  <a:srgbClr val="FF0000"/>
                </a:solidFill>
              </a:rPr>
              <a:t>UPDATE</a:t>
            </a:r>
            <a:r>
              <a:rPr sz="2000" dirty="0"/>
              <a:t> 语句用于更新表中的记录。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b="1" dirty="0">
                <a:solidFill>
                  <a:srgbClr val="00B0F0"/>
                </a:solidFill>
              </a:rPr>
              <a:t>更新数据的语法格式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使用Update语句更新数据表中的数据时，可以更新特定的数据，也可以同时更新所有记录的数据。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如果数据表中只有一个字段的值需要修改，则只需要在Update语句的Set子句后跟一个表达式“&lt;字段名1&gt;=&lt;字段值1&gt;”即可。如果需要修改多个字段的值，则需要在Set子句后跟多个表达式“&lt;字段名&gt;=&lt;字段值&gt;”，各个表达式之间使用半角逗号“,”分隔。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如果所有记录的某个字段的值都需要修改，则不必加Where子句，即为无条件修改，代表修改所有记录的字段值。</a:t>
            </a:r>
            <a:endParaRPr sz="1800" dirty="0"/>
          </a:p>
        </p:txBody>
      </p:sp>
      <p:grpSp>
        <p:nvGrpSpPr>
          <p:cNvPr id="929" name="组合 929"/>
          <p:cNvGrpSpPr/>
          <p:nvPr/>
        </p:nvGrpSpPr>
        <p:grpSpPr>
          <a:xfrm>
            <a:off x="2183130" y="4875530"/>
            <a:ext cx="7306945" cy="1685925"/>
            <a:chOff x="0" y="18771"/>
            <a:chExt cx="5248275" cy="825893"/>
          </a:xfrm>
        </p:grpSpPr>
        <p:sp>
          <p:nvSpPr>
            <p:cNvPr id="930" name="文本框 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38499"/>
              <a:ext cx="5248275" cy="606165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kern="1200">
                  <a:solidFill>
                    <a:srgbClr val="FF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Update</a:t>
              </a:r>
              <a:r>
                <a:rPr lang="en-US" altLang="zh-CN" sz="16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 &lt;数据表名称&gt;  </a:t>
              </a:r>
              <a:endParaRPr lang="en-US" altLang="zh-CN" sz="16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endParaRPr>
            </a:p>
            <a:p>
              <a:pPr indent="27940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kern="1200">
                  <a:solidFill>
                    <a:srgbClr val="FF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Set</a:t>
              </a:r>
              <a:r>
                <a:rPr lang="en-US" altLang="zh-CN" sz="16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 &lt;字段名1&gt;=&lt;字段值1&gt; [,  … , &lt;字段名n&gt;=&lt;字段值n&gt;] </a:t>
              </a:r>
              <a:endParaRPr lang="en-US" altLang="zh-CN" sz="16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endParaRPr>
            </a:p>
            <a:p>
              <a:pPr indent="279400" algn="l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[ </a:t>
              </a:r>
              <a:r>
                <a:rPr lang="en-US" altLang="zh-CN" sz="1600" kern="1200">
                  <a:solidFill>
                    <a:srgbClr val="FF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 Where</a:t>
              </a:r>
              <a:r>
                <a:rPr lang="en-US" altLang="zh-CN" sz="16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 &lt;条件表达式&gt;  ] ;</a:t>
              </a:r>
              <a:endParaRPr lang="en-US" altLang="zh-CN" sz="16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endParaRPr>
            </a:p>
          </p:txBody>
        </p:sp>
        <p:sp>
          <p:nvSpPr>
            <p:cNvPr id="931" name="文本框 931"/>
            <p:cNvSpPr txBox="1"/>
            <p:nvPr>
              <p:custDataLst>
                <p:tags r:id="rId2"/>
              </p:custDataLst>
            </p:nvPr>
          </p:nvSpPr>
          <p:spPr>
            <a:xfrm>
              <a:off x="0" y="18771"/>
              <a:ext cx="5248275" cy="143847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kern="100">
                  <a:latin typeface="等线 Light" panose="0201060003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更新数据的语法格式：</a:t>
              </a:r>
              <a:endParaRPr lang="en-US" altLang="zh-CN" kern="100">
                <a:solidFill>
                  <a:srgbClr val="404040"/>
                </a:solidFill>
                <a:latin typeface="等线 Light" panose="0201060003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使用Update命令更新全部数据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使用Update命令更新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指定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使用Update命令更新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多个字段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14350" indent="-514350" algn="just" fontAlgn="auto">
              <a:lnSpc>
                <a:spcPct val="130000"/>
              </a:lnSpc>
              <a:spcBef>
                <a:spcPts val="100"/>
              </a:spcBef>
              <a:buFont typeface="+mj-lt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使用Update命令更新全部数据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将“Course”数据表中“Credit”字段更新为2个学分。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Course Set Credit=2;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5670" y="6268720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可以看到“Course”数据表中“Credit”字段已更新。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32" name="图片 12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7275" y="3363595"/>
            <a:ext cx="4592320" cy="284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</a:t>
            </a:r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 “Course”数据表中专业核心课和专业基础课学分更新为4学分。每个学分对应18节课，请计算课时并填入“ClassHour”字段。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Course Set Credit=4 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Type="专业基础课" or Type="专业核心课";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2190" y="546798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打开“Course”数据表，可以看到“Credit”字段已更新。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33" name="图片 123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7520" y="3363595"/>
            <a:ext cx="6452235" cy="1579880"/>
          </a:xfrm>
          <a:prstGeom prst="rect">
            <a:avLst/>
          </a:prstGeom>
        </p:spPr>
      </p:pic>
      <p:pic>
        <p:nvPicPr>
          <p:cNvPr id="1234" name="图片 123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99605" y="3363595"/>
            <a:ext cx="5097145" cy="2848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</a:t>
            </a:r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 “Course”数据表中专业核心课和专业基础课学分更新为4学分。每个学分对应18节课，请计算课时并填入“ClassHour”字段。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将“Credit”*4，可计算得到“ClassHour”字段的值。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Course Set ClassHour= Credit*18;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2190" y="546798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再次打开“Course”数据表，可以看到“ClassHour”字段已更新。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35" name="图片 123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13740" y="3429000"/>
            <a:ext cx="5634990" cy="1571625"/>
          </a:xfrm>
          <a:prstGeom prst="rect">
            <a:avLst/>
          </a:prstGeom>
        </p:spPr>
      </p:pic>
      <p:pic>
        <p:nvPicPr>
          <p:cNvPr id="1236" name="图片 123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51930" y="3429000"/>
            <a:ext cx="531749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</a:t>
            </a:r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多个字段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77290"/>
            <a:ext cx="793432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经调研，“JAVA高级程序设计”课程计划更新，将修6个学分，请更新该课程相关数据。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10765"/>
            <a:ext cx="11049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此项工作，不仅要修改“JAVA高级程序设计”课程的学分，同时还要重新计算课时量并更新。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Course Set Credit = 6, ClassHour= 6*18 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Cname=” JAVA高级程序设计”;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585787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重新打开“Course”数据表，可以看到“JAVA高级程序设计”的学分和学时已更新。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37" name="图片 123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45490" y="3590925"/>
            <a:ext cx="5720080" cy="1430020"/>
          </a:xfrm>
          <a:prstGeom prst="rect">
            <a:avLst/>
          </a:prstGeom>
        </p:spPr>
      </p:pic>
      <p:pic>
        <p:nvPicPr>
          <p:cNvPr id="1238" name="图片 123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647815" y="3590925"/>
            <a:ext cx="4811395" cy="295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b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sz="4800">
                <a:latin typeface="微软雅黑" panose="020B0503020204020204" pitchFamily="34" charset="-122"/>
                <a:ea typeface="微软雅黑" panose="020B0503020204020204" pitchFamily="34" charset="-122"/>
              </a:rPr>
              <a:t>数据记录</a:t>
            </a:r>
            <a:endParaRPr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sz="2000" dirty="0">
                <a:latin typeface="+mn-ea"/>
              </a:rPr>
              <a:t>在数据表中，数据不是一成不变的。比如有些数据是错误录入，或者时效，项目组需要根据实际情况清理数据</a:t>
            </a:r>
            <a:r>
              <a:rPr lang="zh-CN" altLang="en-US" sz="2000" dirty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任务分析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在本次任务中，我们将主要使用</a:t>
            </a:r>
            <a:r>
              <a:rPr sz="2000" b="1" dirty="0">
                <a:solidFill>
                  <a:srgbClr val="FF0000"/>
                </a:solidFill>
              </a:rPr>
              <a:t>DELETE </a:t>
            </a:r>
            <a:r>
              <a:rPr sz="2000" dirty="0"/>
              <a:t>语句用于删除表中的记录。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b="1" dirty="0">
                <a:solidFill>
                  <a:srgbClr val="00B0F0"/>
                </a:solidFill>
              </a:rPr>
              <a:t>删除数据的三种方法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b="1" dirty="0"/>
              <a:t>1.Delete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用于删除表中的行数据，如果不带where条件则会删除表中所有数据，删除操作作为事务记录在日志中，可回滚操作还原数据。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使用Delete语句更新数据表中的数据时，可以删除特定的数据，也可以同时删除所有记录的数据。</a:t>
            </a:r>
            <a:endParaRPr lang="zh-CN" sz="1800" dirty="0"/>
          </a:p>
        </p:txBody>
      </p:sp>
      <p:grpSp>
        <p:nvGrpSpPr>
          <p:cNvPr id="944" name="组合 944"/>
          <p:cNvGrpSpPr/>
          <p:nvPr/>
        </p:nvGrpSpPr>
        <p:grpSpPr>
          <a:xfrm>
            <a:off x="1179195" y="3722370"/>
            <a:ext cx="8444230" cy="727710"/>
            <a:chOff x="0" y="-50172"/>
            <a:chExt cx="5248275" cy="442687"/>
          </a:xfrm>
        </p:grpSpPr>
        <p:sp>
          <p:nvSpPr>
            <p:cNvPr id="945" name="文本框 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136479"/>
              <a:ext cx="5248275" cy="256036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l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kern="1200">
                  <a:solidFill>
                    <a:srgbClr val="FF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Delete From </a:t>
              </a:r>
              <a:r>
                <a:rPr lang="en-US" altLang="zh-CN" sz="14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&lt;数据表名称&gt; [</a:t>
              </a:r>
              <a:r>
                <a:rPr lang="en-US" altLang="zh-CN" sz="1400" kern="1200">
                  <a:solidFill>
                    <a:srgbClr val="FF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  Where </a:t>
              </a:r>
              <a:r>
                <a:rPr lang="en-US" altLang="zh-CN" sz="1400" kern="1200">
                  <a:solidFill>
                    <a:srgbClr val="0D0D0D"/>
                  </a:solidFill>
                  <a:latin typeface="Arial" panose="020B0604020202020204"/>
                  <a:ea typeface="微软雅黑" panose="020B0503020204020204" pitchFamily="34" charset="-122"/>
                  <a:cs typeface="+mn-cs"/>
                  <a:sym typeface="Times New Roman" panose="02020603050405020304"/>
                </a:rPr>
                <a:t>&lt;条件表达式&gt;  ] ;</a:t>
              </a:r>
              <a:endParaRPr lang="en-US" altLang="zh-CN" sz="14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endParaRPr>
            </a:p>
          </p:txBody>
        </p:sp>
        <p:sp>
          <p:nvSpPr>
            <p:cNvPr id="946" name="文本框 946"/>
            <p:cNvSpPr txBox="1"/>
            <p:nvPr>
              <p:custDataLst>
                <p:tags r:id="rId2"/>
              </p:custDataLst>
            </p:nvPr>
          </p:nvSpPr>
          <p:spPr>
            <a:xfrm>
              <a:off x="0" y="-50172"/>
              <a:ext cx="5248275" cy="176833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600" kern="100">
                  <a:latin typeface="等线 Light" panose="0201060003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语法格式：</a:t>
              </a:r>
              <a:endParaRPr lang="en-US" altLang="zh-CN" sz="1600" kern="100">
                <a:solidFill>
                  <a:srgbClr val="404040"/>
                </a:solidFill>
                <a:latin typeface="等线 Light" panose="0201060003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MySQL 的安装与配置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166495" y="1605280"/>
          <a:ext cx="8398510" cy="3208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b="1" dirty="0"/>
              <a:t>2.Truncate</a:t>
            </a:r>
            <a:endParaRPr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使用TRUNCATE TABLE语句将删除指定表中的所有数据，删除操作不记录在日志中，不能回滚操作还原数据，因此也称其为清除表数据语句。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b="1" dirty="0"/>
              <a:t>3.Drop</a:t>
            </a:r>
            <a:endParaRPr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用于删除表（表的数据、结构、属性以及索引也会被删除），并将表所占用的空间全部释放，不能回滚操作还原数据。</a:t>
            </a: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endParaRPr sz="18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1800" dirty="0"/>
              <a:t>以上三种方法，从速度上</a:t>
            </a:r>
            <a:r>
              <a:rPr sz="1800" b="1" dirty="0">
                <a:solidFill>
                  <a:srgbClr val="FF0000"/>
                </a:solidFill>
              </a:rPr>
              <a:t>drop&gt;truncate&gt;delete</a:t>
            </a:r>
            <a:r>
              <a:rPr sz="1800" dirty="0"/>
              <a:t>，但因为drop、truncate不能回滚操作所以要慎重。本次任务主要介绍Delete和Truncate的使用。</a:t>
            </a:r>
            <a:endParaRPr sz="1800" dirty="0"/>
          </a:p>
        </p:txBody>
      </p:sp>
      <p:sp>
        <p:nvSpPr>
          <p:cNvPr id="948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79195" y="2724785"/>
            <a:ext cx="8399145" cy="454660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1200">
                <a:solidFill>
                  <a:srgbClr val="FF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Truncate Table </a:t>
            </a:r>
            <a:r>
              <a:rPr lang="en-US" altLang="zh-CN" sz="16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&lt;数据表名称&gt;;</a:t>
            </a:r>
            <a:endParaRPr lang="en-US" altLang="zh-CN" sz="1600" kern="1200">
              <a:solidFill>
                <a:srgbClr val="0D0D0D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</p:txBody>
      </p:sp>
      <p:sp>
        <p:nvSpPr>
          <p:cNvPr id="951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79195" y="4883150"/>
            <a:ext cx="8399780" cy="41084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algn="l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FF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Drop Table </a:t>
            </a:r>
            <a:r>
              <a:rPr lang="en-US" altLang="zh-CN" sz="14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&lt;数据表</a:t>
            </a:r>
            <a:r>
              <a:rPr lang="en-US" altLang="zh-CN" sz="16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名称</a:t>
            </a:r>
            <a:r>
              <a:rPr lang="en-US" altLang="zh-CN" sz="1400" kern="1200">
                <a:solidFill>
                  <a:srgbClr val="0D0D0D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&gt;;</a:t>
            </a:r>
            <a:endParaRPr lang="en-US" altLang="zh-CN" sz="1400" kern="1200">
              <a:solidFill>
                <a:srgbClr val="0D0D0D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数据准备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复制Score表及数据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使用Delete命令删除指定数据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使用Truncate命令删除表数据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删除有外键关联的表数据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14350" indent="-514350" algn="just" fontAlgn="auto">
              <a:lnSpc>
                <a:spcPct val="130000"/>
              </a:lnSpc>
              <a:spcBef>
                <a:spcPts val="100"/>
              </a:spcBef>
              <a:buFont typeface="+mj-lt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数据准备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在Score表中添加值，以便执行后期的删除操作，如表所示。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示例：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>
            <p:custDataLst>
              <p:tags r:id="rId7"/>
            </p:custDataLst>
          </p:nvPr>
        </p:nvGraphicFramePr>
        <p:xfrm>
          <a:off x="1847850" y="2494280"/>
          <a:ext cx="7830820" cy="309054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487805"/>
                <a:gridCol w="2004695"/>
                <a:gridCol w="2002790"/>
                <a:gridCol w="2335530"/>
              </a:tblGrid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/>
                        <a:t>Sno</a:t>
                      </a:r>
                      <a:endParaRPr lang="en-US" altLang="en-US" sz="18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/>
                        <a:t>Cno</a:t>
                      </a:r>
                      <a:endParaRPr lang="en-US" altLang="en-US" sz="18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/>
                        <a:t>Uscore</a:t>
                      </a:r>
                      <a:endParaRPr lang="en-US" altLang="en-US" sz="1800" b="1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/>
                        <a:t>EndScore</a:t>
                      </a:r>
                      <a:endParaRPr lang="en-US" altLang="en-US" sz="1800" b="1"/>
                    </a:p>
                  </a:txBody>
                  <a:tcPr marL="68580" marR="68580" marT="0" marB="0" vert="horz" anchor="ctr" anchorCtr="0"/>
                </a:tc>
              </a:tr>
              <a:tr h="363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2020010001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87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90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2020010001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4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69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2020010002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4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73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86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2020010003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4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69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70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1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77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7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50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66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78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50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  <a:tr h="363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2020010009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1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80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/>
                        <a:t>68</a:t>
                      </a:r>
                      <a:endParaRPr lang="en-US" altLang="en-US" sz="1600"/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复制Score表及数据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创建新表,表名为“Score_copy”，并复制“Score”数据表中已有数据。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table Score_copy select * from Score;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67715" y="6000750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打开Score_copy表可以看到数据已复制成功。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46" name="图片 124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7715" y="3385820"/>
            <a:ext cx="6275070" cy="2510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使用Update命令更新</a:t>
            </a:r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3950" y="2028190"/>
            <a:ext cx="3810" cy="71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 “Course”数据表中专业核心课和专业基础课学分更新为4学分。每个学分对应18节课，请计算课时并填入“ClassHour”字段。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94585"/>
            <a:ext cx="11049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将“Credit”*4，可计算得到“ClassHour”字段的值。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Course Set ClassHour= Credit*18;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2190" y="546798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再次打开“Course”数据表，可以看到“ClassHour”字段已更新。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35" name="图片 123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13740" y="3429000"/>
            <a:ext cx="5634990" cy="1571625"/>
          </a:xfrm>
          <a:prstGeom prst="rect">
            <a:avLst/>
          </a:prstGeom>
        </p:spPr>
      </p:pic>
      <p:pic>
        <p:nvPicPr>
          <p:cNvPr id="1236" name="图片 123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51930" y="3429000"/>
            <a:ext cx="531749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使用Delete命令删除指定数据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77290"/>
            <a:ext cx="793432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将“Score_copy”数据表中“Uscore”字段小于60分的记录删除。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1076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From Score_copy where Uscore &lt; 60;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585787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可以看到“Score_copy”数据表中有两条记录被删除。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47" name="图片 12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6130" y="3429000"/>
            <a:ext cx="5888355" cy="2223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使用Truncate命令删除表数据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77290"/>
            <a:ext cx="793432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清空“Score_copy”数据表。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1076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Truncate Table Score_copy;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585787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重新打开Score_copy表，可以看到数据被清空。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48" name="图片 124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7520" y="3383915"/>
            <a:ext cx="5583555" cy="2009140"/>
          </a:xfrm>
          <a:prstGeom prst="rect">
            <a:avLst/>
          </a:prstGeom>
        </p:spPr>
      </p:pic>
      <p:pic>
        <p:nvPicPr>
          <p:cNvPr id="1249" name="图片 124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167755" y="3501390"/>
            <a:ext cx="5826125" cy="188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删除有外键关联的表数据</a:t>
            </a:r>
            <a:endParaRPr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1105" y="1177290"/>
            <a:ext cx="793432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删除“Student”中有成绩的学生数据，如“Sno”为“2020010001”的记录。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615" y="2310765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From Student Where Sno='2020010001';</a:t>
            </a:r>
            <a:endParaRPr lang="zh-CN" altLang="en-US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5857875"/>
            <a:ext cx="90722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/>
            <a:r>
              <a:rPr lang="en-US" sz="1200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200" b="0">
                <a:solidFill>
                  <a:srgbClr val="0C0C0C"/>
                </a:solidFill>
                <a:ea typeface="等线" panose="02010600030101010101" charset="-122"/>
              </a:rPr>
              <a:t>可以看到报错为有外键约束，无法删除，保证了参照完整性。</a:t>
            </a:r>
            <a:endParaRPr lang="zh-CN" sz="1200" b="0">
              <a:solidFill>
                <a:srgbClr val="0C0C0C"/>
              </a:solidFill>
              <a:ea typeface="等线" panose="02010600030101010101" charset="-122"/>
            </a:endParaRPr>
          </a:p>
        </p:txBody>
      </p:sp>
      <p:pic>
        <p:nvPicPr>
          <p:cNvPr id="1250" name="图片 12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5635" y="3429000"/>
            <a:ext cx="7784465" cy="2381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  <p:bldP spid="7" grpId="0"/>
      <p:bldP spid="7" grpId="1"/>
      <p:bldP spid="6" grpId="0" bldLvl="0" animBg="1"/>
      <p:bldP spid="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1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2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  <a:endParaRPr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lnSpcReduction="200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lang="en-US" sz="2000" dirty="0"/>
              <a:t>.</a:t>
            </a:r>
            <a:r>
              <a:rPr sz="2000" dirty="0"/>
              <a:t>掌握数据的添加、修改、删除操作； 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2.掌握DML数据操纵语句 。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/>
              <a:t>3.</a:t>
            </a:r>
            <a:r>
              <a:rPr sz="2000" dirty="0"/>
              <a:t>掌握MySQL图形化管理工具Navicat的安装与使用方法。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方法能力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1.通过对数据的增删改，提高对数据的操作能力；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2.通过对MySQL的运用，提升数据管理能力；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/>
              <a:t>3.</a:t>
            </a:r>
            <a:r>
              <a:rPr sz="2000" dirty="0"/>
              <a:t>通过完成学习任务，提高解决实际问题的能力。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  <a:endParaRPr sz="26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1.树立数据安全管理意识；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2.培养学生逻辑思维能力和分析问题、解决问题的能力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/>
              <a:t>3.</a:t>
            </a:r>
            <a:r>
              <a:rPr sz="2000" dirty="0"/>
              <a:t>培养严谨的工作作风，增强信息安全意识和危机意识。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情境引入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项目组将数据库及表创建好以后，需要收集数据，并通过SQL语言的数据操纵功能通过DML语实现。</a:t>
            </a:r>
            <a:r>
              <a:rPr sz="2000" b="1" dirty="0">
                <a:solidFill>
                  <a:srgbClr val="FF0000"/>
                </a:solidFill>
              </a:rPr>
              <a:t>DML包括数据查询和数据更新两种数据操纵语句</a:t>
            </a:r>
            <a:r>
              <a:rPr sz="2000" dirty="0"/>
              <a:t>。其中，数据查询指对数据库中的数据查询、统计、分组、排序等操作；数据更新指数据的插入、更新和删除等数据维护操作。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：安装与配置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  <a:buNone/>
            </a:pPr>
            <a:r>
              <a:rPr>
                <a:latin typeface="+mn-ea"/>
              </a:rPr>
              <a:t>数据库主要是用于数据存取,是可持久化保存数据的仓库,可以很方便的把数据放进去,并且根据各种需要把数据取出来。项目组创建好数据库及表首先往数据库中插入数据，为之后的数据应用做好准备</a:t>
            </a:r>
            <a:r>
              <a:rPr lang="zh-CN" altLang="en-US" dirty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任务分析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表（TABLE）是数据库中用来存储数据的对象，向表中插入数据可以使用命令和图形化工具两种方法。本次任务是用命令的方式将数据插入Class（班级表），再使用Navicat将数据插入Student（学生表）</a:t>
            </a:r>
            <a:r>
              <a:rPr lang="zh-CN" altLang="en-US" sz="2000" dirty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一、</a:t>
            </a:r>
            <a:r>
              <a:rPr b="1" dirty="0">
                <a:solidFill>
                  <a:srgbClr val="00B0F0"/>
                </a:solidFill>
              </a:rPr>
              <a:t>插入数据语法格式</a:t>
            </a:r>
            <a:endParaRPr lang="zh-CN" altLang="en-US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常见的数据插操作主要包括：向表中所有字段插入数据，向表中指定字段插入数据，同时插入多条数据。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如果是将其他表中的数据插入到表中，其语法格式如下。</a:t>
            </a:r>
            <a:endParaRPr sz="2000" dirty="0"/>
          </a:p>
        </p:txBody>
      </p:sp>
      <p:graphicFrame>
        <p:nvGraphicFramePr>
          <p:cNvPr id="3" name="表格 2"/>
          <p:cNvGraphicFramePr/>
          <p:nvPr/>
        </p:nvGraphicFramePr>
        <p:xfrm>
          <a:off x="6096000" y="2936875"/>
          <a:ext cx="0" cy="0"/>
        </p:xfrm>
        <a:graphic>
          <a:graphicData uri="http://schemas.openxmlformats.org/drawingml/2006/table">
            <a:tbl>
              <a:tblPr/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36345" y="3058795"/>
            <a:ext cx="6469380" cy="1482090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INSERT INTO 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&lt;数据表名称&gt; (&lt;字段名1&gt; ,  &lt;字段名2&gt;  , … , &lt;字段名n&gt;)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        Values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(&lt;字段值11&gt; , &lt;字段值12&gt;  , … , &lt;字段值1n&gt;) ,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                   (&lt;字段值21&gt; , &lt;字段值22&gt;  , … , &lt;字段值2n&gt;) ,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                   …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                   (&lt;字段值m1&gt; , &lt;字段值m2&gt; , … , &lt;字段值mn&gt;)</a:t>
            </a: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;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</p:txBody>
      </p:sp>
      <p:sp>
        <p:nvSpPr>
          <p:cNvPr id="909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36345" y="5413375"/>
            <a:ext cx="6985000" cy="668020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INSERT INTO 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&lt;目标数据表名称&gt;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  <a:p>
            <a:pPr marL="419100" indent="-419100" algn="l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      SELECT 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* | &lt;字段列表&gt;</a:t>
            </a:r>
            <a:r>
              <a:rPr lang="en-US" altLang="zh-CN" sz="1400" kern="120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  FROM </a:t>
            </a:r>
            <a:r>
              <a:rPr lang="en-US" altLang="zh-CN" sz="1400" kern="12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cs"/>
                <a:sym typeface="Times New Roman" panose="02020603050405020304"/>
              </a:rPr>
              <a:t>&lt;源数据表名称&gt;   ; </a:t>
            </a:r>
            <a:endParaRPr lang="en-US" altLang="zh-CN" sz="1400" kern="12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cs"/>
              <a:sym typeface="Times New Roman" panose="020206030504050203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997585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一、</a:t>
            </a:r>
            <a:r>
              <a:rPr lang="zh-CN" b="1" dirty="0">
                <a:solidFill>
                  <a:srgbClr val="00B0F0"/>
                </a:solidFill>
              </a:rPr>
              <a:t>数据内容</a:t>
            </a:r>
            <a:endParaRPr lang="zh-CN" altLang="en-US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本次任务将使用分别使用两种方法插入不同的表，具体内容如下。</a:t>
            </a:r>
            <a:endParaRPr sz="2000" dirty="0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510665" y="2341880"/>
          <a:ext cx="5431790" cy="1645920"/>
        </p:xfrm>
        <a:graphic>
          <a:graphicData uri="http://schemas.openxmlformats.org/drawingml/2006/table">
            <a:tbl>
              <a:tblPr/>
              <a:tblGrid>
                <a:gridCol w="701040"/>
                <a:gridCol w="1207770"/>
                <a:gridCol w="1205865"/>
                <a:gridCol w="1407160"/>
                <a:gridCol w="909955"/>
              </a:tblGrid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ClassNo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ClassName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College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Specialty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EnterYear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203大数据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信息工程学院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大数据技术与应用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203人工智能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信息工程学院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人工智能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203虚拟现实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信息工程学院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虚拟现实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203高计网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信息工程学院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计算机网络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203护理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护理学院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护理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203临床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医学院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临床医学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203会计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经济管理学院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会计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203物联网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信息工程学院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物联网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344930" y="4175125"/>
          <a:ext cx="9112885" cy="2341880"/>
        </p:xfrm>
        <a:graphic>
          <a:graphicData uri="http://schemas.openxmlformats.org/drawingml/2006/table">
            <a:tbl>
              <a:tblPr/>
              <a:tblGrid>
                <a:gridCol w="1056005"/>
                <a:gridCol w="889635"/>
                <a:gridCol w="654685"/>
                <a:gridCol w="1091565"/>
                <a:gridCol w="1125855"/>
                <a:gridCol w="1160145"/>
                <a:gridCol w="2215515"/>
                <a:gridCol w="919480"/>
              </a:tblGrid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Sno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SName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Sex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Nationality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Politics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Birth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Address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ClassNo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刘佳佳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w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群众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2002/3/9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贵州省铜仁市碧江区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82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田露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w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共青团员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2001/1/29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贵州省黔东南苗族侗族自治州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8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汪汪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共青团员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2003/1/10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湖南省怀化市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刘士加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党员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2001/7/5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四川省成都市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杨旭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群众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2002/5/4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贵州省贵阳市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黄云升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党员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2003/1/2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贵州省遵义市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张强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布依族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群众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2001/11/2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贵州省都匀市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杨帅帅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共青团员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2002/12/1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北京市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2020010009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何楚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共青团员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2002/8/4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重庆市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2020010010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刘备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汉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群众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2001/9/23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河北省涿州市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0544810" y="5377180"/>
            <a:ext cx="2048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solidFill>
                  <a:srgbClr val="FF0000"/>
                </a:solidFill>
                <a:latin typeface="等线" panose="02010600030101010101" charset="-122"/>
                <a:ea typeface="宋体" panose="02010600030101010101" pitchFamily="2" charset="-122"/>
              </a:rPr>
              <a:t>Student</a:t>
            </a: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</a:rPr>
              <a:t>表数据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7193280" y="2882265"/>
            <a:ext cx="15963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1">
                <a:solidFill>
                  <a:srgbClr val="FF0000"/>
                </a:solidFill>
                <a:latin typeface="等线" panose="02010600030101010101" charset="-122"/>
                <a:ea typeface="宋体" panose="02010600030101010101" pitchFamily="2" charset="-122"/>
              </a:rPr>
              <a:t>Class</a:t>
            </a: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</a:rPr>
              <a:t>表数据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PLACING_PICTURE_USER_VIEWPORT" val="{&quot;height&quot;:1874,&quot;width&quot;:2052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TABLE_ENDDRAG_ORIGIN_RECT" val="616*243"/>
  <p:tag name="TABLE_ENDDRAG_RECT" val="66*264*616*243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TABLE_ENDDRAG_ORIGIN_RECT" val="419*158"/>
  <p:tag name="TABLE_ENDDRAG_RECT" val="292*226*419*158"/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TABLE_ENDDRAG_ORIGIN_RECT" val="665*281"/>
  <p:tag name="TABLE_ENDDRAG_RECT" val="110*302*665*281"/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69.xml><?xml version="1.0" encoding="utf-8"?>
<p:tagLst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6584</Words>
  <Application>WPS 演示</Application>
  <PresentationFormat>宽屏</PresentationFormat>
  <Paragraphs>674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MicrosoftYaHei</vt:lpstr>
      <vt:lpstr>Segoe Print</vt:lpstr>
      <vt:lpstr>Arial</vt:lpstr>
      <vt:lpstr>Times New Roman</vt:lpstr>
      <vt:lpstr>Times New Roman</vt:lpstr>
      <vt:lpstr>Wingdings</vt:lpstr>
      <vt:lpstr>黑体</vt:lpstr>
      <vt:lpstr>Office 主题​​</vt:lpstr>
      <vt:lpstr>PowerPoint 演示文稿</vt:lpstr>
      <vt:lpstr>项目背景</vt:lpstr>
      <vt:lpstr>任务一 MySQL 的安装与配置</vt:lpstr>
      <vt:lpstr>学习目标</vt:lpstr>
      <vt:lpstr>情境引入</vt:lpstr>
      <vt:lpstr>任务1-1：安装与配置MySQL数据库</vt:lpstr>
      <vt:lpstr>任务分析</vt:lpstr>
      <vt:lpstr>知识学习</vt:lpstr>
      <vt:lpstr>知识学习</vt:lpstr>
      <vt:lpstr>任务分析</vt:lpstr>
      <vt:lpstr>任务实施</vt:lpstr>
      <vt:lpstr>一、使用Insert命令插入数据（Class）</vt:lpstr>
      <vt:lpstr>一、使用Insert命令插入数据（Class）</vt:lpstr>
      <vt:lpstr>一、使用Insert命令插入数据（Class）</vt:lpstr>
      <vt:lpstr>一、使用Insert命令插入数据（Class）</vt:lpstr>
      <vt:lpstr>一、使用Insert命令插入数据（Class）</vt:lpstr>
      <vt:lpstr>一、使用Insert命令插入数据（Class）</vt:lpstr>
      <vt:lpstr>一、使用Insert命令插入数据（Class）</vt:lpstr>
      <vt:lpstr>任务1-2： 安装与使用Navicat图形化管理工具</vt:lpstr>
      <vt:lpstr>任务分析</vt:lpstr>
      <vt:lpstr>知识学习</vt:lpstr>
      <vt:lpstr>任务实施</vt:lpstr>
      <vt:lpstr>一、使用Update命令更新全部数据</vt:lpstr>
      <vt:lpstr>二、使用Update命令更新指定数据</vt:lpstr>
      <vt:lpstr>二、使用Update命令更新指定数据</vt:lpstr>
      <vt:lpstr>三、使用Update命令更新多个字段数据</vt:lpstr>
      <vt:lpstr>任务1-2： 更新数据记录</vt:lpstr>
      <vt:lpstr>任务分析</vt:lpstr>
      <vt:lpstr>知识学习</vt:lpstr>
      <vt:lpstr>知识学习</vt:lpstr>
      <vt:lpstr>任务实施</vt:lpstr>
      <vt:lpstr>一、数据准备</vt:lpstr>
      <vt:lpstr>二、复制Score表及数据</vt:lpstr>
      <vt:lpstr>二、使用Update命令更新指定数据</vt:lpstr>
      <vt:lpstr>三、使用Delete命令删除指定数据</vt:lpstr>
      <vt:lpstr>四、使用Truncate命令删除表数据</vt:lpstr>
      <vt:lpstr>五、删除有外键关联的表数据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琳</cp:lastModifiedBy>
  <cp:revision>52</cp:revision>
  <dcterms:created xsi:type="dcterms:W3CDTF">2023-02-01T08:11:00Z</dcterms:created>
  <dcterms:modified xsi:type="dcterms:W3CDTF">2023-12-08T08:12:06Z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C7FAB80D574C4EC093C8CCD12C98CA2C_13</vt:lpwstr>
  </property>
  <property fmtid="{D5CDD505-2E9C-101B-9397-08002B2CF9AE}" pid="3" name="KSOProductBuildVer">
    <vt:lpwstr>2052-12.1.0.15358</vt:lpwstr>
  </property>
</Properties>
</file>